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4" d="100"/>
          <a:sy n="54" d="100"/>
        </p:scale>
        <p:origin x="-966" y="-4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2500D-5E4B-426B-9236-8E64605F0C43}" type="datetimeFigureOut">
              <a:rPr lang="en-US" smtClean="0"/>
              <a:pPr/>
              <a:t>4/26/2012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A02F1-6454-431C-89C3-076272A722E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2500D-5E4B-426B-9236-8E64605F0C43}" type="datetimeFigureOut">
              <a:rPr lang="en-US" smtClean="0"/>
              <a:pPr/>
              <a:t>4/26/2012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A02F1-6454-431C-89C3-076272A722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2500D-5E4B-426B-9236-8E64605F0C43}" type="datetimeFigureOut">
              <a:rPr lang="en-US" smtClean="0"/>
              <a:pPr/>
              <a:t>4/26/2012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A02F1-6454-431C-89C3-076272A722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2500D-5E4B-426B-9236-8E64605F0C43}" type="datetimeFigureOut">
              <a:rPr lang="en-US" smtClean="0"/>
              <a:pPr/>
              <a:t>4/26/2012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A02F1-6454-431C-89C3-076272A722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2500D-5E4B-426B-9236-8E64605F0C43}" type="datetimeFigureOut">
              <a:rPr lang="en-US" smtClean="0"/>
              <a:pPr/>
              <a:t>4/26/2012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A4A02F1-6454-431C-89C3-076272A722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2500D-5E4B-426B-9236-8E64605F0C43}" type="datetimeFigureOut">
              <a:rPr lang="en-US" smtClean="0"/>
              <a:pPr/>
              <a:t>4/26/2012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A02F1-6454-431C-89C3-076272A722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2500D-5E4B-426B-9236-8E64605F0C43}" type="datetimeFigureOut">
              <a:rPr lang="en-US" smtClean="0"/>
              <a:pPr/>
              <a:t>4/26/2012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A02F1-6454-431C-89C3-076272A722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2500D-5E4B-426B-9236-8E64605F0C43}" type="datetimeFigureOut">
              <a:rPr lang="en-US" smtClean="0"/>
              <a:pPr/>
              <a:t>4/26/2012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A02F1-6454-431C-89C3-076272A722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2500D-5E4B-426B-9236-8E64605F0C43}" type="datetimeFigureOut">
              <a:rPr lang="en-US" smtClean="0"/>
              <a:pPr/>
              <a:t>4/26/2012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A02F1-6454-431C-89C3-076272A722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2500D-5E4B-426B-9236-8E64605F0C43}" type="datetimeFigureOut">
              <a:rPr lang="en-US" smtClean="0"/>
              <a:pPr/>
              <a:t>4/26/2012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A02F1-6454-431C-89C3-076272A722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2500D-5E4B-426B-9236-8E64605F0C43}" type="datetimeFigureOut">
              <a:rPr lang="en-US" smtClean="0"/>
              <a:pPr/>
              <a:t>4/26/2012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A02F1-6454-431C-89C3-076272A722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C12500D-5E4B-426B-9236-8E64605F0C43}" type="datetimeFigureOut">
              <a:rPr lang="en-US" smtClean="0"/>
              <a:pPr/>
              <a:t>4/26/2012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A4A02F1-6454-431C-89C3-076272A722E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SZjbTq4DcAQ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Advertising ethics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Presented by: James Curry, Kareem Daniels, Angel </a:t>
            </a:r>
            <a:r>
              <a:rPr lang="en-US" dirty="0" err="1" smtClean="0"/>
              <a:t>Fernandes</a:t>
            </a:r>
            <a:r>
              <a:rPr lang="en-US" dirty="0" smtClean="0"/>
              <a:t>, and Antonio </a:t>
            </a:r>
            <a:r>
              <a:rPr lang="en-US" dirty="0" err="1" smtClean="0"/>
              <a:t>Monarres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5000"/>
    </mc:Choice>
    <mc:Fallback>
      <p:transition spd="slow" advClick="0" advTm="500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Unethical Advertising?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Advertisements that contain misleading, misrepresented, and/or misinformed information about a product</a:t>
            </a:r>
          </a:p>
          <a:p>
            <a:r>
              <a:rPr lang="en-US" dirty="0" smtClean="0"/>
              <a:t>Advertisements that degrade a group of people or defaces a culture in light of making the product more appealing</a:t>
            </a:r>
          </a:p>
          <a:p>
            <a:r>
              <a:rPr lang="en-US" dirty="0" smtClean="0"/>
              <a:t>Advertisements that target a specific demographic, </a:t>
            </a:r>
            <a:r>
              <a:rPr lang="en-US" dirty="0" err="1" smtClean="0"/>
              <a:t>a.k.a</a:t>
            </a:r>
            <a:r>
              <a:rPr lang="en-US" dirty="0" smtClean="0"/>
              <a:t> children, tend to be unethical – children lack the life experience to be able to pass sound judgment on a product</a:t>
            </a:r>
          </a:p>
          <a:p>
            <a:pPr marL="13716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969264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6000"/>
    </mc:Choice>
    <mc:Fallback>
      <p:transition spd="slow" advClick="0" advTm="600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TV Networks &amp; Advertising Ethics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486400" cy="4709160"/>
          </a:xfrm>
        </p:spPr>
        <p:txBody>
          <a:bodyPr>
            <a:normAutofit/>
          </a:bodyPr>
          <a:lstStyle/>
          <a:p>
            <a:r>
              <a:rPr lang="en-US" dirty="0" smtClean="0"/>
              <a:t>TV Networks care more about the money paid for the advertising slot than the actual material in the ad</a:t>
            </a:r>
          </a:p>
          <a:p>
            <a:endParaRPr lang="en-US" dirty="0"/>
          </a:p>
          <a:p>
            <a:r>
              <a:rPr lang="en-US" dirty="0" smtClean="0"/>
              <a:t>Examples: Ads run on NBC during the </a:t>
            </a:r>
            <a:r>
              <a:rPr lang="en-US" dirty="0" err="1" smtClean="0"/>
              <a:t>Superbowl</a:t>
            </a:r>
            <a:r>
              <a:rPr lang="en-US" dirty="0" smtClean="0"/>
              <a:t> </a:t>
            </a:r>
            <a:r>
              <a:rPr lang="en-US" dirty="0" smtClean="0">
                <a:sym typeface="Wingdings"/>
              </a:rPr>
              <a:t>costs millions of dollars, yet contain the most outrageous ads (</a:t>
            </a:r>
            <a:r>
              <a:rPr lang="en-US" dirty="0" err="1" smtClean="0">
                <a:sym typeface="Wingdings"/>
              </a:rPr>
              <a:t>Groupon</a:t>
            </a:r>
            <a:r>
              <a:rPr lang="en-US" dirty="0" smtClean="0">
                <a:sym typeface="Wingdings"/>
              </a:rPr>
              <a:t> Ad, Volvo Ad)</a:t>
            </a:r>
          </a:p>
          <a:p>
            <a:endParaRPr lang="en-US" dirty="0">
              <a:sym typeface="Wingdings"/>
            </a:endParaRPr>
          </a:p>
        </p:txBody>
      </p:sp>
      <p:pic>
        <p:nvPicPr>
          <p:cNvPr id="4" name="Picture 3" descr="download.jpe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43600" y="1828800"/>
            <a:ext cx="2961603" cy="414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12136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5000"/>
    </mc:Choice>
    <mc:Fallback>
      <p:transition spd="slow" advClick="0" advTm="500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Is Advertising to Children Unethical?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38600" y="1600200"/>
            <a:ext cx="5105400" cy="4709160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Ad agencies spend approximately $15-17 billion on advertising to children a year</a:t>
            </a:r>
          </a:p>
          <a:p>
            <a:r>
              <a:rPr lang="en-US" sz="2400" dirty="0" smtClean="0"/>
              <a:t>Children ages 8-12 influence </a:t>
            </a:r>
            <a:r>
              <a:rPr lang="en-US" sz="2400" dirty="0" err="1" smtClean="0"/>
              <a:t>parential</a:t>
            </a:r>
            <a:r>
              <a:rPr lang="en-US" sz="2400" dirty="0" smtClean="0"/>
              <a:t> spending of about $30 billion a year</a:t>
            </a:r>
          </a:p>
          <a:p>
            <a:r>
              <a:rPr lang="en-US" sz="2400" dirty="0" smtClean="0"/>
              <a:t>Over $130-670 billion of parental purchases are influenced by children under the age of 12</a:t>
            </a:r>
          </a:p>
          <a:p>
            <a:r>
              <a:rPr lang="en-US" sz="2400" dirty="0" smtClean="0"/>
              <a:t>Do ad agencies exploit the innocence of children</a:t>
            </a:r>
            <a:r>
              <a:rPr lang="en-US" dirty="0" smtClean="0"/>
              <a:t>?</a:t>
            </a:r>
          </a:p>
          <a:p>
            <a:pPr marL="137160" indent="0">
              <a:buNone/>
            </a:pPr>
            <a:endParaRPr lang="en-US" dirty="0"/>
          </a:p>
        </p:txBody>
      </p:sp>
      <p:pic>
        <p:nvPicPr>
          <p:cNvPr id="4" name="Picture 3" descr="crying kid i want that toy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2305050"/>
            <a:ext cx="3978081" cy="2724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791000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Nike/Jordan Brand</a:t>
            </a:r>
            <a:br>
              <a:rPr lang="en-US" dirty="0" smtClean="0"/>
            </a:br>
            <a:r>
              <a:rPr lang="en-US" sz="1200" dirty="0" smtClean="0"/>
              <a:t>Kareem Daniels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Targeting tactics and advertising schemes</a:t>
            </a:r>
          </a:p>
          <a:p>
            <a:endParaRPr lang="en-US" dirty="0" smtClean="0"/>
          </a:p>
          <a:p>
            <a:r>
              <a:rPr lang="en-US" dirty="0" smtClean="0"/>
              <a:t>Targeted young Black and Latino men. Now it is advertised to a wider audience.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Jordan's rep on the court leads to success off the court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Shoes are apart of the man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100" dirty="0" smtClean="0"/>
              <a:t>Man  vs.  Shoe</a:t>
            </a:r>
            <a:r>
              <a:rPr lang="en-US" sz="1200" dirty="0" smtClean="0"/>
              <a:t> Kareem Daniels</a:t>
            </a:r>
            <a:endParaRPr lang="en-US" sz="4100" dirty="0"/>
          </a:p>
        </p:txBody>
      </p:sp>
      <p:pic>
        <p:nvPicPr>
          <p:cNvPr id="7" name="Picture Placeholder 6" descr="633153e9556e8cd1eab1a957ddfb65ee2c74d8c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2024" r="2024"/>
          <a:stretch>
            <a:fillRect/>
          </a:stretch>
        </p:blipFill>
        <p:spPr>
          <a:xfrm>
            <a:off x="1447800" y="1295400"/>
            <a:ext cx="6477000" cy="4158074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715000"/>
            <a:ext cx="6172200" cy="990600"/>
          </a:xfrm>
        </p:spPr>
        <p:txBody>
          <a:bodyPr/>
          <a:lstStyle/>
          <a:p>
            <a:r>
              <a:rPr lang="en-US" dirty="0" smtClean="0">
                <a:hlinkClick r:id="rId3"/>
              </a:rPr>
              <a:t>http://www.youtube.com/watch?v=vkLeQYvtYeI&amp;feature=related</a:t>
            </a:r>
          </a:p>
          <a:p>
            <a:endParaRPr lang="en-US" dirty="0" smtClean="0">
              <a:hlinkClick r:id="rId3"/>
            </a:endParaRPr>
          </a:p>
          <a:p>
            <a:r>
              <a:rPr lang="en-US" dirty="0" smtClean="0">
                <a:hlinkClick r:id="rId3"/>
              </a:rPr>
              <a:t>http://www.youtube.com/watch?v=SZjbTq4DcAQ</a:t>
            </a:r>
            <a:endParaRPr lang="en-US" dirty="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Celeb Advertising</a:t>
            </a:r>
            <a:br>
              <a:rPr lang="en-US" dirty="0" smtClean="0"/>
            </a:br>
            <a:r>
              <a:rPr lang="en-US" sz="1200" dirty="0" smtClean="0"/>
              <a:t>Kareem Daniels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Basketball: Dwayne wade, Chris Paul, Carmelo Anthony, Ray Allen</a:t>
            </a:r>
          </a:p>
          <a:p>
            <a:r>
              <a:rPr lang="en-US" sz="2400" dirty="0" smtClean="0"/>
              <a:t>Looney Tunes ( Bugs Bunny, Marvin The Martian)</a:t>
            </a:r>
          </a:p>
          <a:p>
            <a:r>
              <a:rPr lang="en-US" sz="2400" dirty="0" smtClean="0"/>
              <a:t>Derek Jeter (Baseball), Spike Lee (Director and Producer), Michael Crabtree (Football)</a:t>
            </a:r>
            <a:endParaRPr lang="en-US" sz="2400" dirty="0"/>
          </a:p>
        </p:txBody>
      </p:sp>
      <p:pic>
        <p:nvPicPr>
          <p:cNvPr id="5" name="Content Placeholder 4" descr="23-air-jordan-ads-ajvii-hare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800600" y="3657600"/>
            <a:ext cx="4038600" cy="2605548"/>
          </a:xfrm>
        </p:spPr>
      </p:pic>
      <p:sp>
        <p:nvSpPr>
          <p:cNvPr id="8" name="TextBox 7"/>
          <p:cNvSpPr txBox="1"/>
          <p:nvPr/>
        </p:nvSpPr>
        <p:spPr>
          <a:xfrm>
            <a:off x="4953000" y="1905000"/>
            <a:ext cx="3657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Book Antiqua" pitchFamily="18" charset="0"/>
              </a:rPr>
              <a:t>In 2007 about 40 of the top 50 basketball signature shoes sold were Jordan styles .</a:t>
            </a:r>
            <a:endParaRPr lang="en-US" sz="20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When Is It Time?</a:t>
            </a:r>
            <a:br>
              <a:rPr lang="en-US" dirty="0" smtClean="0"/>
            </a:br>
            <a:r>
              <a:rPr lang="en-US" sz="1200" smtClean="0"/>
              <a:t>Kareem Daniels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dirty="0" smtClean="0"/>
              <a:t>J.Cole feat. Missy Elliot - Nobody’s Perfect</a:t>
            </a:r>
          </a:p>
          <a:p>
            <a:pPr>
              <a:buNone/>
            </a:pPr>
            <a:r>
              <a:rPr lang="en-US" sz="2600" b="1" dirty="0" smtClean="0">
                <a:solidFill>
                  <a:schemeClr val="bg1"/>
                </a:solidFill>
              </a:rPr>
              <a:t>“I step over piranha, death over dishonor. They killin people for J's, that's death over designer.”</a:t>
            </a:r>
          </a:p>
          <a:p>
            <a:pPr>
              <a:buNone/>
            </a:pPr>
            <a:endParaRPr lang="en-US" sz="2600" dirty="0" smtClean="0"/>
          </a:p>
          <a:p>
            <a:r>
              <a:rPr lang="en-US" sz="2600" dirty="0" smtClean="0"/>
              <a:t>15year old killed in Maryland in 1989 over shoes</a:t>
            </a:r>
          </a:p>
          <a:p>
            <a:endParaRPr lang="en-US" sz="2600" dirty="0" smtClean="0"/>
          </a:p>
          <a:p>
            <a:r>
              <a:rPr lang="en-US" sz="2600" dirty="0" smtClean="0"/>
              <a:t>December 2011 – Jersey man stabbed in brawl … Gunshots outside Cali. Mall that cause thousands to be turned away … Mother arrested for leaving her 2 &amp; 5 year olds in car while shopping</a:t>
            </a:r>
          </a:p>
          <a:p>
            <a:endParaRPr lang="en-US" sz="2600" dirty="0" smtClean="0"/>
          </a:p>
          <a:p>
            <a:endParaRPr lang="en-US" sz="2600" dirty="0" smtClean="0"/>
          </a:p>
          <a:p>
            <a:endParaRPr lang="en-US" sz="2600" dirty="0" smtClean="0"/>
          </a:p>
          <a:p>
            <a:endParaRPr lang="en-US" sz="2600" dirty="0" smtClean="0"/>
          </a:p>
          <a:p>
            <a:endParaRPr lang="en-US" sz="2600" dirty="0" smtClean="0"/>
          </a:p>
          <a:p>
            <a:pPr>
              <a:buNone/>
            </a:pPr>
            <a:endParaRPr lang="en-US" sz="2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 Covered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For-Profit Colleges</a:t>
            </a:r>
          </a:p>
          <a:p>
            <a:r>
              <a:rPr lang="en-US" dirty="0" smtClean="0"/>
              <a:t>TV networks</a:t>
            </a:r>
          </a:p>
          <a:p>
            <a:r>
              <a:rPr lang="en-US" dirty="0" smtClean="0"/>
              <a:t>Armani Exchange</a:t>
            </a:r>
          </a:p>
          <a:p>
            <a:r>
              <a:rPr lang="en-US" dirty="0" smtClean="0"/>
              <a:t>Nike and </a:t>
            </a:r>
            <a:r>
              <a:rPr lang="en-US" dirty="0" err="1" smtClean="0"/>
              <a:t>Jordans</a:t>
            </a:r>
            <a:endParaRPr lang="en-US" dirty="0"/>
          </a:p>
        </p:txBody>
      </p:sp>
      <p:pic>
        <p:nvPicPr>
          <p:cNvPr id="4" name="Picture 3" descr="jjj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43400" y="1295400"/>
            <a:ext cx="3352800" cy="1190476"/>
          </a:xfrm>
          <a:prstGeom prst="rect">
            <a:avLst/>
          </a:prstGeom>
        </p:spPr>
      </p:pic>
      <p:pic>
        <p:nvPicPr>
          <p:cNvPr id="5" name="Picture 4" descr="imagesCAY2PZE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43400" y="2667000"/>
            <a:ext cx="3352800" cy="1114425"/>
          </a:xfrm>
          <a:prstGeom prst="rect">
            <a:avLst/>
          </a:prstGeom>
        </p:spPr>
      </p:pic>
      <p:pic>
        <p:nvPicPr>
          <p:cNvPr id="6" name="Picture 5" descr="untitled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90600" y="4114800"/>
            <a:ext cx="3093720" cy="2286000"/>
          </a:xfrm>
          <a:prstGeom prst="rect">
            <a:avLst/>
          </a:prstGeom>
        </p:spPr>
      </p:pic>
      <p:pic>
        <p:nvPicPr>
          <p:cNvPr id="7" name="Picture 6" descr="asdf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495800" y="4114800"/>
            <a:ext cx="3200400" cy="23241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7000"/>
    </mc:Choice>
    <mc:Fallback>
      <p:transition spd="slow" advClick="0" advTm="700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For-Profit Colleges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James Curry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Examples of For profit schools</a:t>
            </a:r>
          </a:p>
          <a:p>
            <a:r>
              <a:rPr lang="en-US" dirty="0" smtClean="0"/>
              <a:t>Everest College</a:t>
            </a:r>
          </a:p>
          <a:p>
            <a:r>
              <a:rPr lang="en-US" dirty="0" smtClean="0"/>
              <a:t>University of Phoenix</a:t>
            </a:r>
          </a:p>
          <a:p>
            <a:r>
              <a:rPr lang="en-US" dirty="0" smtClean="0"/>
              <a:t>ITT Technical Institute</a:t>
            </a:r>
          </a:p>
          <a:p>
            <a:r>
              <a:rPr lang="en-US" dirty="0" err="1" smtClean="0"/>
              <a:t>DeVry</a:t>
            </a:r>
            <a:r>
              <a:rPr lang="en-US" dirty="0" smtClean="0"/>
              <a:t> University</a:t>
            </a:r>
          </a:p>
          <a:p>
            <a:r>
              <a:rPr lang="en-US" dirty="0" smtClean="0"/>
              <a:t>Full Sail University</a:t>
            </a:r>
          </a:p>
          <a:p>
            <a:r>
              <a:rPr lang="en-US" dirty="0" smtClean="0"/>
              <a:t>Kaplan College</a:t>
            </a:r>
          </a:p>
          <a:p>
            <a:r>
              <a:rPr lang="en-US" dirty="0" smtClean="0"/>
              <a:t>The Art Institutes</a:t>
            </a:r>
            <a:endParaRPr lang="en-US" dirty="0"/>
          </a:p>
        </p:txBody>
      </p:sp>
      <p:pic>
        <p:nvPicPr>
          <p:cNvPr id="4" name="Picture 3" descr="asdkj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76800" y="2209800"/>
            <a:ext cx="3352800" cy="3352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8000"/>
    </mc:Choice>
    <mc:Fallback>
      <p:transition spd="slow" advClick="0" advTm="800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are For-profit Colleges?</a:t>
            </a:r>
            <a:br>
              <a:rPr lang="en-US" dirty="0" smtClean="0"/>
            </a:br>
            <a:r>
              <a:rPr lang="en-US" sz="2000" dirty="0" smtClean="0"/>
              <a:t>James Curry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For-profit colleges are institutes owned by private companies.</a:t>
            </a:r>
          </a:p>
          <a:p>
            <a:r>
              <a:rPr lang="en-US" dirty="0" smtClean="0"/>
              <a:t>Operate mainly as a business by taking advantage of federal aid and student fees.</a:t>
            </a:r>
          </a:p>
          <a:p>
            <a:r>
              <a:rPr lang="en-US" dirty="0" smtClean="0"/>
              <a:t>Most for-profit schools have no admission standards.</a:t>
            </a:r>
          </a:p>
          <a:p>
            <a:r>
              <a:rPr lang="en-US" dirty="0" smtClean="0"/>
              <a:t>Ease of attendance, on-line programs, and flexibility are the main reasons people attend.</a:t>
            </a:r>
          </a:p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7000"/>
    </mc:Choice>
    <mc:Fallback>
      <p:transition spd="slow" advClick="0" advTm="700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Do For-Profit Colleges Advertise?</a:t>
            </a:r>
            <a:r>
              <a:rPr lang="en-US" sz="2000" dirty="0" smtClean="0"/>
              <a:t> James Curry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For-Profits have recently been calling themselves “Military Friendly”</a:t>
            </a:r>
          </a:p>
          <a:p>
            <a:r>
              <a:rPr lang="en-US" dirty="0" smtClean="0"/>
              <a:t>Schools, such as ITT, use paid actors to show “success” stories </a:t>
            </a:r>
          </a:p>
          <a:p>
            <a:r>
              <a:rPr lang="en-US" dirty="0" smtClean="0"/>
              <a:t>They do have it written but not spoken on commercials that credits will not transfer.</a:t>
            </a:r>
          </a:p>
          <a:p>
            <a:r>
              <a:rPr lang="en-US" dirty="0" smtClean="0"/>
              <a:t>Full page newspaper advertisements attacking the government in order to protect their federal aid.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6000"/>
    </mc:Choice>
    <mc:Fallback>
      <p:transition spd="slow" advClick="0" advTm="600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Mobile Advertising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Has a new </a:t>
            </a:r>
            <a:r>
              <a:rPr lang="en-US" dirty="0" err="1" smtClean="0"/>
              <a:t>iphone</a:t>
            </a:r>
            <a:r>
              <a:rPr lang="en-US" dirty="0" smtClean="0"/>
              <a:t> application that’s allows consumers to buy and shop around online through Armani’s website.</a:t>
            </a:r>
          </a:p>
          <a:p>
            <a:r>
              <a:rPr lang="en-US" dirty="0" smtClean="0"/>
              <a:t>The mobile site includes watching video content, using a store locator, viewing a product gallery with photos .</a:t>
            </a:r>
          </a:p>
          <a:p>
            <a:r>
              <a:rPr lang="en-US" dirty="0" smtClean="0"/>
              <a:t>The website also allows the consumer to text messaging targeted to Entertainment, Lifestyle, and Music apps.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986829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7000"/>
    </mc:Choice>
    <mc:Fallback>
      <p:transition spd="slow" advClick="0" advTm="700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Celebrity Advertising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Armani Exchange ad campaign featuring David Beckham who model for underwear ad</a:t>
            </a:r>
          </a:p>
          <a:p>
            <a:r>
              <a:rPr lang="en-US" dirty="0" smtClean="0"/>
              <a:t>Armani always promote their with gorgeous model both male and female.</a:t>
            </a:r>
          </a:p>
          <a:p>
            <a:r>
              <a:rPr lang="en-US" dirty="0" smtClean="0"/>
              <a:t>Some photos that are more provocative than the photos that appear in the ads.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430890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5000"/>
    </mc:Choice>
    <mc:Fallback>
      <p:transition spd="slow" advClick="0" advTm="500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 Sales have increased 150% since the deal with David Beckham was inked back in 2007. all thanks to the presence of the international soccer star. </a:t>
            </a:r>
          </a:p>
          <a:p>
            <a:r>
              <a:rPr lang="en-US" dirty="0" smtClean="0"/>
              <a:t>The mobile add  attracted</a:t>
            </a:r>
          </a:p>
          <a:p>
            <a:r>
              <a:rPr lang="en-US" dirty="0" smtClean="0"/>
              <a:t>48,000 users to the mobile site</a:t>
            </a:r>
          </a:p>
          <a:p>
            <a:r>
              <a:rPr lang="en-US" dirty="0" smtClean="0"/>
              <a:t>36,000 video views</a:t>
            </a:r>
          </a:p>
          <a:p>
            <a:r>
              <a:rPr lang="en-US" dirty="0" smtClean="0"/>
              <a:t>2,600 store locator look ups</a:t>
            </a:r>
          </a:p>
          <a:p>
            <a:r>
              <a:rPr lang="en-US" dirty="0" smtClean="0"/>
              <a:t>Average CTR: 1.22%</a:t>
            </a:r>
          </a:p>
          <a:p>
            <a:r>
              <a:rPr lang="en-US" dirty="0" smtClean="0"/>
              <a:t>Interaction rates as high as 14.5% on the mobile site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143977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6000"/>
    </mc:Choice>
    <mc:Fallback>
      <p:transition spd="slow" advClick="0" advTm="600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Advertising Ethics?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Advertising ethics is the call for corporations to uphold moral code when advertising their products to consumers</a:t>
            </a:r>
          </a:p>
          <a:p>
            <a:endParaRPr lang="en-US" dirty="0" smtClean="0"/>
          </a:p>
          <a:p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American Assembly of Collegiate Schools of Business </a:t>
            </a:r>
            <a:r>
              <a:rPr lang="en-US" dirty="0" smtClean="0"/>
              <a:t>has stressed the importance of advertising ethics since the 1980’s </a:t>
            </a:r>
          </a:p>
          <a:p>
            <a:r>
              <a:rPr lang="en-US" dirty="0" smtClean="0"/>
              <a:t>Consumers count on corporations to represent their products truthfully, </a:t>
            </a:r>
            <a:r>
              <a:rPr lang="en-US" dirty="0" err="1" smtClean="0"/>
              <a:t>unethcial</a:t>
            </a:r>
            <a:r>
              <a:rPr lang="en-US" dirty="0" smtClean="0"/>
              <a:t> advertising is intolerable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545937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6000"/>
    </mc:Choice>
    <mc:Fallback>
      <p:transition spd="slow" advClick="0" advTm="6000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346</TotalTime>
  <Words>719</Words>
  <Application>Microsoft Office PowerPoint</Application>
  <PresentationFormat>On-screen Show (4:3)</PresentationFormat>
  <Paragraphs>88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Apex</vt:lpstr>
      <vt:lpstr>Advertising ethics</vt:lpstr>
      <vt:lpstr>Topics Covered</vt:lpstr>
      <vt:lpstr>For-Profit Colleges  James Curry</vt:lpstr>
      <vt:lpstr>What are For-profit Colleges? James Curry</vt:lpstr>
      <vt:lpstr>How Do For-Profit Colleges Advertise? James Curry</vt:lpstr>
      <vt:lpstr>Mobile Advertising </vt:lpstr>
      <vt:lpstr>Celebrity Advertising</vt:lpstr>
      <vt:lpstr>Results </vt:lpstr>
      <vt:lpstr>What is Advertising Ethics?</vt:lpstr>
      <vt:lpstr>What is Unethical Advertising?</vt:lpstr>
      <vt:lpstr>TV Networks &amp; Advertising Ethics</vt:lpstr>
      <vt:lpstr>Is Advertising to Children Unethical?</vt:lpstr>
      <vt:lpstr>Nike/Jordan Brand Kareem Daniels</vt:lpstr>
      <vt:lpstr>Man  vs.  Shoe Kareem Daniels</vt:lpstr>
      <vt:lpstr>Celeb Advertising Kareem Daniels</vt:lpstr>
      <vt:lpstr>When Is It Time? Kareem Daniels</vt:lpstr>
    </vt:vector>
  </TitlesOfParts>
  <Company>Benjamin Franklin Institute of Technology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Advertising ethics</dc:title>
  <dc:creator>test</dc:creator>
  <cp:lastModifiedBy>test</cp:lastModifiedBy>
  <cp:revision>20</cp:revision>
  <dcterms:created xsi:type="dcterms:W3CDTF">2012-04-19T12:32:55Z</dcterms:created>
  <dcterms:modified xsi:type="dcterms:W3CDTF">2012-04-26T13:15:09Z</dcterms:modified>
</cp:coreProperties>
</file>